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80" r:id="rId5"/>
    <p:sldId id="282" r:id="rId6"/>
    <p:sldId id="268" r:id="rId7"/>
    <p:sldId id="274" r:id="rId8"/>
    <p:sldId id="275" r:id="rId9"/>
    <p:sldId id="285" r:id="rId10"/>
    <p:sldId id="287" r:id="rId11"/>
    <p:sldId id="286" r:id="rId12"/>
    <p:sldId id="288" r:id="rId13"/>
    <p:sldId id="283" r:id="rId14"/>
    <p:sldId id="277" r:id="rId15"/>
    <p:sldId id="269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89" r:id="rId24"/>
    <p:sldId id="265" r:id="rId25"/>
    <p:sldId id="266" r:id="rId26"/>
    <p:sldId id="267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6800" autoAdjust="0"/>
  </p:normalViewPr>
  <p:slideViewPr>
    <p:cSldViewPr snapToGrid="0" showGuides="1">
      <p:cViewPr varScale="1">
        <p:scale>
          <a:sx n="124" d="100"/>
          <a:sy n="124" d="100"/>
        </p:scale>
        <p:origin x="8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E7C19-0D6E-424A-9DC1-B39F68C1AC4B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3560E-5FAD-4CF4-B7BE-966D8E452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gradients are multiplied over time they are susceptible to exploding (several large &gt;&gt;1 gradients one after the other) or vanishing (several small &lt;&lt;1 multiplied one after the other).</a:t>
            </a:r>
          </a:p>
          <a:p>
            <a:r>
              <a:rPr lang="en-US" dirty="0"/>
              <a:t>The large ones are relatively easy to solve: they can be clipped.</a:t>
            </a:r>
          </a:p>
          <a:p>
            <a:r>
              <a:rPr lang="en-US" dirty="0"/>
              <a:t>The vanishing ones are problematic, as they slow the convergence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1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https://arxiv.org/abs/1411.4555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is the central plus sign: it helps preserve the error (and its gradient) as it must be back-propagated through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basically an </a:t>
            </a:r>
            <a:r>
              <a:rPr lang="en-US" dirty="0" err="1"/>
              <a:t>lstm</a:t>
            </a:r>
            <a:r>
              <a:rPr lang="en-US" dirty="0"/>
              <a:t> without an output gate, hence it writes the content of its memory </a:t>
            </a:r>
            <a:r>
              <a:rPr lang="en-US" dirty="0" err="1"/>
              <a:t>ht</a:t>
            </a:r>
            <a:r>
              <a:rPr lang="en-US" dirty="0"/>
              <a:t> to the rest of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6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</a:t>
            </a:r>
            <a:r>
              <a:rPr lang="en-US" dirty="0" err="1"/>
              <a:t>rnn</a:t>
            </a:r>
            <a:r>
              <a:rPr lang="en-US" dirty="0"/>
              <a:t>-effectiveness/ for image tagging and other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https://arxiv.org/abs/1409.3215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https://arxiv.org/pdf/1506.05869.pdf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A2E-33F3-44C4-9700-6378C00B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DEB7-4BD1-4B60-874B-22A9F5BA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C85-D49E-4CF1-900D-601AD587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964F-A794-4596-A0EC-18ECD538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7FE3-929F-496D-B951-82FED020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1CF1-5A04-4983-B40B-A2EC64E2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21B2-CB62-4C36-B1D3-C97C2916C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152F-0405-4E1A-8489-F7322F69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7B4-06F2-463D-8434-EE4C449C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AD99-75E5-4889-990F-C7B47017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5218E-0AE3-43F5-AB9E-D28C11BC3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41EC-F067-451E-BF89-09D5F787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BDEF-F4AC-4650-9700-7F2EDCED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C92F-A69C-4C31-9CED-84CBBEB7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D67E-1EF4-4B39-89ED-D8F50595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2A6E-6E48-493D-92BE-7FAEFBB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1BB1-69CC-430F-9713-1CCA6D5A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8210-6640-42B1-93CB-9B5AF98C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DC17-8B26-4E61-879A-8D94E11A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C9B8-9AF4-4156-B06F-F668398C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208-251C-42A9-ADC7-4BB94005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02B2-AC7F-4144-BEE6-0B0A6AD84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3921-87C5-4825-AB44-827C7574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8974-7DEA-4CF6-8A8F-D6D462CD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04730-D13A-4F2A-B0F1-56864FAB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252-07DF-465E-8CCB-40AE3499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3538-AF2B-45C2-9076-320FC04E9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1074-E9DD-486A-B961-55AADB600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BA8E1-DDCE-4C65-B735-2A769F2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39EA-CB30-4E01-AFCD-D4976FD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B24D4-1ADE-44ED-ADE8-5FDFF36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2F3-5F20-4C09-8215-44ECDB23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20809-4724-4725-826E-01F01C13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9632-2B9C-4EDC-A209-229CEC54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94BA1-0812-41FC-95B5-19A515EA1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52B7-C0B4-46D5-A442-520FB9086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84B43-7DE1-4002-BDD0-D53577BF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86C62-0876-4DEE-9F90-252D2D4F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3258-D517-48DA-B41C-B613523C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1C49-D799-4BC0-B9D0-6E1AB34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5310E-B178-4545-A558-1A90FBC1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BD9FD-42F9-493F-A780-A3F06A8F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324A1-F40D-48A2-96C8-5CAAE6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4301C-93F0-4DE3-8980-3C5BB3F5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91959-7D4E-4CF3-9F29-3E5244A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1966-BBFD-458B-8377-B87511A3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017-212F-45B1-8657-15222F2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A4CF-FC1A-4A04-8B99-295E7037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5F38-8AD9-4A06-85C8-54E85600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ABB06-38D2-4220-A6ED-0AE0E4EE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2921D-4873-4385-889B-F61118A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DCA9-1CC0-4C75-A5F5-66693400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67E5-A5DC-4B78-9ACB-83D3E804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2A51B-1F2A-41F0-A7B5-AE6F41F2C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F13FF-B283-460C-8FEC-9A5FBF086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72847-07A9-44A8-838F-8601096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8676D-C4A8-41E7-AAB4-9BBFB3C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6E0B-5FBF-4EB9-9429-3885A9A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7BD4D-F2D2-4F4C-93C4-F76ECD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91F3-8ED7-435E-AEB2-9122B16A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F1AB-3C5A-44C8-BD3E-721DCFF93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5542-1E56-4E28-BCED-B724BBE259E7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326E-3252-4A01-A0C3-4661BFF37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A2ED-5EC4-4FEF-844B-5BD5ECC3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9.0473" TargetMode="External"/><Relationship Id="rId3" Type="http://schemas.openxmlformats.org/officeDocument/2006/relationships/hyperlink" Target="http://colah.github.io/posts/2015-08-Understanding-LSTMs/" TargetMode="External"/><Relationship Id="rId7" Type="http://schemas.openxmlformats.org/officeDocument/2006/relationships/hyperlink" Target="https://papers.nips.cc/paper/5346-sequence-to-sequence-learning-with-neural-networks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406.1078v3.pdf" TargetMode="External"/><Relationship Id="rId5" Type="http://schemas.openxmlformats.org/officeDocument/2006/relationships/hyperlink" Target="https://www.cs.ox.ac.uk/people/nando.defreitas/machinelearning/lecture11.pdf" TargetMode="External"/><Relationship Id="rId4" Type="http://schemas.openxmlformats.org/officeDocument/2006/relationships/hyperlink" Target="http://deeplearning.cs.cmu.edu/pdfs/Hochreiter97_lstm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4j.org/lstm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232F-E291-4FA2-9FDA-953522410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F43A4-E0F3-4CBF-8D1D-5C2301EEB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54427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C38D-063C-4EB6-8851-DB4DD7F7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–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16AB-9E1E-40A7-B4AC-C3CA33D5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olah.github.io/posts/2015-08-Understanding-LSTMs/img/LSTM3-C-line.png">
            <a:extLst>
              <a:ext uri="{FF2B5EF4-FFF2-40B4-BE49-F238E27FC236}">
                <a16:creationId xmlns:a16="http://schemas.microsoft.com/office/drawing/2014/main" id="{0F638CEB-D9B1-48FF-A54C-7184E070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313289"/>
            <a:ext cx="10930759" cy="33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0BB25-1621-4CF8-8751-87DDE69D6EB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67838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7803-7BE2-4F3E-AC52-B139A8C2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Gate, Input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41CB-9DA2-4B7C-953D-7920540DB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Forget Gate - determine what old information to forget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CB0B86-80F7-4669-9A30-BCDB9337A9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 Gate - determine what new information to store </a:t>
            </a:r>
          </a:p>
        </p:txBody>
      </p:sp>
      <p:pic>
        <p:nvPicPr>
          <p:cNvPr id="3074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11E02A9B-3B2D-4298-B439-2371147D7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49"/>
          <a:stretch/>
        </p:blipFill>
        <p:spPr bwMode="auto">
          <a:xfrm>
            <a:off x="1164326" y="2583290"/>
            <a:ext cx="4100011" cy="24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71CE4652-06C1-4FDF-99D7-1858283D3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4" t="26775" b="27372"/>
          <a:stretch/>
        </p:blipFill>
        <p:spPr bwMode="auto">
          <a:xfrm>
            <a:off x="1340862" y="5037685"/>
            <a:ext cx="3746938" cy="11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A9BA8CC4-C135-468A-BE2B-6B0A8B80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9"/>
          <a:stretch/>
        </p:blipFill>
        <p:spPr bwMode="auto">
          <a:xfrm>
            <a:off x="6995948" y="2550922"/>
            <a:ext cx="3913383" cy="2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214F6DB3-9BB7-46F5-854F-C014D7A0B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3" t="26108" b="18494"/>
          <a:stretch/>
        </p:blipFill>
        <p:spPr bwMode="auto">
          <a:xfrm>
            <a:off x="6960928" y="4944853"/>
            <a:ext cx="3983421" cy="1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636F8-A6CF-4983-B16C-BD5C9A3D8700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5575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7D7-EA6B-4E48-8CAE-49C4551F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Update Cell State based on Input, Forget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D0AC-CE9B-4515-8E51-54FCE731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9055C6CB-2922-424A-A2E0-94DF572A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2118519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EC6FA-C1FC-4947-9FAD-54372AE8AE93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81471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33D-0E80-4400-8CA9-6FE123F2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 - What to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ACBA-0250-437B-9329-E951170B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B8F5897C-D414-4038-9866-DEEEBD49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56" y="1956128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C56B8-8BEC-43D2-A87B-FFE4159C331D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72131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44B-47B0-42EE-8DF1-BA0A7AE6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0F0-3719-4FF3-88E9-B1F6332E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cell state and hidden state</a:t>
            </a:r>
          </a:p>
          <a:p>
            <a:r>
              <a:rPr lang="en-US" dirty="0"/>
              <a:t>Combine forget and input gates</a:t>
            </a:r>
          </a:p>
        </p:txBody>
      </p:sp>
      <p:pic>
        <p:nvPicPr>
          <p:cNvPr id="1026" name="Picture 2" descr="A gated recurrent unit neural network.">
            <a:extLst>
              <a:ext uri="{FF2B5EF4-FFF2-40B4-BE49-F238E27FC236}">
                <a16:creationId xmlns:a16="http://schemas.microsoft.com/office/drawing/2014/main" id="{2C45E5B9-B071-4227-A628-68415EF2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348"/>
            <a:ext cx="10268607" cy="31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DC1EE-129B-44EE-BB70-69F67924E33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551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6524" y="2126479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90" y="1446399"/>
            <a:ext cx="7886136" cy="4954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1974" y="6488668"/>
            <a:ext cx="548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http://nlp.stanford.edu:8080/sentiment/rntnDemo.html</a:t>
            </a:r>
          </a:p>
        </p:txBody>
      </p:sp>
    </p:spTree>
    <p:extLst>
      <p:ext uri="{BB962C8B-B14F-4D97-AF65-F5344CB8AC3E}">
        <p14:creationId xmlns:p14="http://schemas.microsoft.com/office/powerpoint/2010/main" val="156938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pic>
        <p:nvPicPr>
          <p:cNvPr id="1026" name="Picture 2" descr="http://karpathy.github.io/assets/rnn/charse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7" y="1770578"/>
            <a:ext cx="6103332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31" y="133350"/>
            <a:ext cx="4594521" cy="6629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97995" y="6344721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08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7949" y="2119313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0244" y="5929789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Sequence Tagging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4" grpId="0"/>
      <p:bldP spid="1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basic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LSTM, GRU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Language model</a:t>
            </a:r>
          </a:p>
          <a:p>
            <a:pPr lvl="1"/>
            <a:r>
              <a:rPr lang="en-US" dirty="0"/>
              <a:t>Sequence tagging</a:t>
            </a:r>
          </a:p>
          <a:p>
            <a:pPr lvl="1"/>
            <a:r>
              <a:rPr lang="en-US" dirty="0"/>
              <a:t>Machine translation, conversation model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9817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example in the Airline Travel Information System (ATIS) corpus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8433" y="2529371"/>
          <a:ext cx="8506779" cy="77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5707"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show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flights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from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boston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new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york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today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itchFamily="34" charset="0"/>
                          <a:cs typeface="Calibri" pitchFamily="34" charset="0"/>
                        </a:rPr>
                        <a:t>Slots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dept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I-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B-date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Rounded Rectangle 1172"/>
          <p:cNvSpPr/>
          <p:nvPr/>
        </p:nvSpPr>
        <p:spPr>
          <a:xfrm>
            <a:off x="1713319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536"/>
              <p:cNvSpPr/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ounded Rectangle 5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537"/>
          <p:cNvSpPr/>
          <p:nvPr/>
        </p:nvSpPr>
        <p:spPr>
          <a:xfrm>
            <a:off x="1698433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6" name="Rounded Rectangle 538"/>
          <p:cNvSpPr/>
          <p:nvPr/>
        </p:nvSpPr>
        <p:spPr>
          <a:xfrm>
            <a:off x="3937651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Boston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539"/>
              <p:cNvSpPr/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5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540"/>
          <p:cNvSpPr/>
          <p:nvPr/>
        </p:nvSpPr>
        <p:spPr>
          <a:xfrm>
            <a:off x="3922765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49" name="Rounded Rectangle 541"/>
          <p:cNvSpPr/>
          <p:nvPr/>
        </p:nvSpPr>
        <p:spPr>
          <a:xfrm>
            <a:off x="6309030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542"/>
              <p:cNvSpPr/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ounded Rectangle 5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43"/>
          <p:cNvSpPr/>
          <p:nvPr/>
        </p:nvSpPr>
        <p:spPr>
          <a:xfrm>
            <a:off x="6294144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52" name="Rounded Rectangle 544"/>
          <p:cNvSpPr/>
          <p:nvPr/>
        </p:nvSpPr>
        <p:spPr>
          <a:xfrm>
            <a:off x="9028519" y="6199632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45"/>
              <p:cNvSpPr/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ounded Rectangle 5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ounded Rectangle 546"/>
          <p:cNvSpPr/>
          <p:nvPr/>
        </p:nvSpPr>
        <p:spPr>
          <a:xfrm>
            <a:off x="9028519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B-date</a:t>
            </a:r>
          </a:p>
        </p:txBody>
      </p: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>
          <a:xfrm flipV="1">
            <a:off x="2292793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0"/>
            <a:endCxn id="44" idx="2"/>
          </p:cNvCxnSpPr>
          <p:nvPr/>
        </p:nvCxnSpPr>
        <p:spPr>
          <a:xfrm flipH="1" flipV="1">
            <a:off x="2292793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48" idx="2"/>
          </p:cNvCxnSpPr>
          <p:nvPr/>
        </p:nvCxnSpPr>
        <p:spPr>
          <a:xfrm flipV="1">
            <a:off x="4517125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47" idx="2"/>
          </p:cNvCxnSpPr>
          <p:nvPr/>
        </p:nvCxnSpPr>
        <p:spPr>
          <a:xfrm flipH="1" flipV="1">
            <a:off x="4517125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0"/>
            <a:endCxn id="51" idx="2"/>
          </p:cNvCxnSpPr>
          <p:nvPr/>
        </p:nvCxnSpPr>
        <p:spPr>
          <a:xfrm flipV="1">
            <a:off x="6888504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9" idx="0"/>
            <a:endCxn id="50" idx="2"/>
          </p:cNvCxnSpPr>
          <p:nvPr/>
        </p:nvCxnSpPr>
        <p:spPr>
          <a:xfrm flipH="1" flipV="1">
            <a:off x="6888504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0"/>
            <a:endCxn id="54" idx="2"/>
          </p:cNvCxnSpPr>
          <p:nvPr/>
        </p:nvCxnSpPr>
        <p:spPr>
          <a:xfrm flipV="1">
            <a:off x="9622879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0"/>
            <a:endCxn id="53" idx="2"/>
          </p:cNvCxnSpPr>
          <p:nvPr/>
        </p:nvCxnSpPr>
        <p:spPr>
          <a:xfrm flipV="1">
            <a:off x="9622879" y="5465990"/>
            <a:ext cx="0" cy="73364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  <a:endCxn id="47" idx="1"/>
          </p:cNvCxnSpPr>
          <p:nvPr/>
        </p:nvCxnSpPr>
        <p:spPr>
          <a:xfrm>
            <a:off x="2887153" y="5179884"/>
            <a:ext cx="1035612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0" idx="1"/>
          </p:cNvCxnSpPr>
          <p:nvPr/>
        </p:nvCxnSpPr>
        <p:spPr>
          <a:xfrm>
            <a:off x="5118326" y="5179884"/>
            <a:ext cx="1175818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61749" y="481489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462359" y="481488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826541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494306" y="577481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178603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877825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185764" y="4414634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557142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233694" y="4439897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08616" y="5179884"/>
            <a:ext cx="442314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611955" y="5179884"/>
            <a:ext cx="427428" cy="68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5325" y="5011708"/>
            <a:ext cx="352101" cy="336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104498" tIns="52249" rIns="104498" bIns="52249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38368" y="481488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906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to 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396038" y="2224781"/>
            <a:ext cx="3067050" cy="346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Sequence to Sequence (aka Encoder-Decoder)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19869" y="625899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 et 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544671"/>
            <a:ext cx="100488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5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13D-5772-4DFA-BFBD-224403BF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2256-914B-46E2-A658-9E273ECF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3.bp.blogspot.com/-3Pbj_dvt0Vo/V-qe-Nl6P5I/AAAAAAAABQc/z0_6WtVWtvARtMk0i9_AtLeyyGyV6AI4wCLcB/s640/nmt-model-fast.gif">
            <a:extLst>
              <a:ext uri="{FF2B5EF4-FFF2-40B4-BE49-F238E27FC236}">
                <a16:creationId xmlns:a16="http://schemas.microsoft.com/office/drawing/2014/main" id="{E0EA3558-4251-4BAF-A32A-1D52CEF43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95" y="1690688"/>
            <a:ext cx="85425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EC3CA-D250-4F4B-A359-F08530A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" y="1907862"/>
            <a:ext cx="2423552" cy="453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BFCA-0FE8-4795-A99D-386D57C328F6}"/>
              </a:ext>
            </a:extLst>
          </p:cNvPr>
          <p:cNvSpPr txBox="1"/>
          <p:nvPr/>
        </p:nvSpPr>
        <p:spPr>
          <a:xfrm>
            <a:off x="1095561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[Bahdanau]</a:t>
            </a:r>
          </a:p>
        </p:txBody>
      </p:sp>
    </p:spTree>
    <p:extLst>
      <p:ext uri="{BB962C8B-B14F-4D97-AF65-F5344CB8AC3E}">
        <p14:creationId xmlns:p14="http://schemas.microsoft.com/office/powerpoint/2010/main" val="112742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3066298"/>
            <a:ext cx="5681662" cy="201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03" y="1062038"/>
            <a:ext cx="4555603" cy="57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6063" y="5930900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Caption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7328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how and Tel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6" y="1695134"/>
            <a:ext cx="6433266" cy="51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01141" y="6416159"/>
            <a:ext cx="132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[Vinyals, </a:t>
            </a:r>
            <a:r>
              <a:rPr lang="en-US" dirty="0"/>
              <a:t>Xu]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333B-4C3E-4224-8F44-A438E32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61" y="1929884"/>
            <a:ext cx="3534801" cy="451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37C5-77A2-4402-9EDB-692B6487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99A7-F948-43B4-AFD8-D1F029E4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RNN: </a:t>
            </a:r>
            <a:r>
              <a:rPr lang="en-US" dirty="0">
                <a:hlinkClick r:id="rId2"/>
              </a:rPr>
              <a:t>http://karpathy.github.io/2015/05/21/rnn-effectiveness/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4"/>
              </a:rPr>
              <a:t>http://deeplearning.cs.cmu.edu/pdfs/Hochreiter97_lstm.pdf</a:t>
            </a:r>
            <a:endParaRPr lang="en-US" dirty="0"/>
          </a:p>
          <a:p>
            <a:r>
              <a:rPr lang="en-US" dirty="0"/>
              <a:t>RNN, LSTM: </a:t>
            </a:r>
            <a:r>
              <a:rPr lang="en-US" dirty="0">
                <a:hlinkClick r:id="rId5"/>
              </a:rPr>
              <a:t>https://www.cs.ox.ac.uk/people/nando.defreitas/machinelearning/lecture11.pdf</a:t>
            </a:r>
            <a:endParaRPr lang="en-US" dirty="0"/>
          </a:p>
          <a:p>
            <a:r>
              <a:rPr lang="en-US" dirty="0"/>
              <a:t>GRU: </a:t>
            </a:r>
            <a:r>
              <a:rPr lang="en-US" dirty="0">
                <a:hlinkClick r:id="rId6"/>
              </a:rPr>
              <a:t>http://arxiv.org/pdf/1406.1078v3.pdf</a:t>
            </a:r>
            <a:endParaRPr lang="en-US" dirty="0"/>
          </a:p>
          <a:p>
            <a:r>
              <a:rPr lang="en-US" dirty="0"/>
              <a:t>Sequence to Sequence: </a:t>
            </a:r>
            <a:r>
              <a:rPr lang="en-US" dirty="0">
                <a:hlinkClick r:id="rId7"/>
              </a:rPr>
              <a:t>https://papers.nips.cc/paper/5346-sequence-to-sequence-learning-with-neural-networks.pdf</a:t>
            </a:r>
            <a:endParaRPr lang="en-US" dirty="0"/>
          </a:p>
          <a:p>
            <a:r>
              <a:rPr lang="en-US" dirty="0"/>
              <a:t>Attention: </a:t>
            </a:r>
            <a:r>
              <a:rPr lang="en-US" dirty="0">
                <a:hlinkClick r:id="rId8"/>
              </a:rPr>
              <a:t>https://arxiv.org/abs/1409.0473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8E62B79A-BED5-4264-99A6-4321A80E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46" y="1941534"/>
            <a:ext cx="2598786" cy="40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EA52-109F-4CD8-9765-020A0852C4A4}"/>
              </a:ext>
            </a:extLst>
          </p:cNvPr>
          <p:cNvSpPr txBox="1"/>
          <p:nvPr/>
        </p:nvSpPr>
        <p:spPr>
          <a:xfrm>
            <a:off x="7048721" y="5361698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949A5-3090-4BD5-8B18-95CA56B9393D}"/>
              </a:ext>
            </a:extLst>
          </p:cNvPr>
          <p:cNvSpPr txBox="1"/>
          <p:nvPr/>
        </p:nvSpPr>
        <p:spPr>
          <a:xfrm>
            <a:off x="6914870" y="204050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4942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49" y="1650560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Equation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17B56B-314A-4779-9C11-52D595238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8" y="3898770"/>
            <a:ext cx="5181352" cy="184665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45588"/>
                </a:solidFill>
                <a:effectLst/>
                <a:latin typeface="Arial Unicode MS"/>
                <a:ea typeface="Helvetica" panose="020B0604020202020204" pitchFamily="34" charset="0"/>
              </a:rPr>
              <a:t>RNN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: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Arial Unicode MS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def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step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(self,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 Unicode MS"/>
              </a:rPr>
              <a:t>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W_xh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/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/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16FC83E-6496-4567-BD3E-E187B777149D}"/>
              </a:ext>
            </a:extLst>
          </p:cNvPr>
          <p:cNvSpPr/>
          <p:nvPr/>
        </p:nvSpPr>
        <p:spPr>
          <a:xfrm>
            <a:off x="8202621" y="1525772"/>
            <a:ext cx="3989379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8359-9EE1-46B3-B974-218A228283A8}"/>
              </a:ext>
            </a:extLst>
          </p:cNvPr>
          <p:cNvSpPr/>
          <p:nvPr/>
        </p:nvSpPr>
        <p:spPr>
          <a:xfrm>
            <a:off x="9175532" y="1604602"/>
            <a:ext cx="2973312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89" y="1986816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/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93ADEE-5FE0-4724-ABA2-BEA69BE161EA}"/>
              </a:ext>
            </a:extLst>
          </p:cNvPr>
          <p:cNvSpPr txBox="1"/>
          <p:nvPr/>
        </p:nvSpPr>
        <p:spPr>
          <a:xfrm>
            <a:off x="8905548" y="4688103"/>
            <a:ext cx="223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070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5C7-7B81-491E-B46E-7D082D4E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FEA2-C314-4EE6-A5CE-437C40AD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Vanishing or exploding gradient problem</a:t>
            </a:r>
          </a:p>
        </p:txBody>
      </p:sp>
      <p:pic>
        <p:nvPicPr>
          <p:cNvPr id="2052" name="Picture 4" descr="http://colah.github.io/posts/2015-08-Understanding-LSTMs/img/RNN-shorttermdepdencies.png">
            <a:extLst>
              <a:ext uri="{FF2B5EF4-FFF2-40B4-BE49-F238E27FC236}">
                <a16:creationId xmlns:a16="http://schemas.microsoft.com/office/drawing/2014/main" id="{8BCD9485-890C-4FD3-9C06-B0BD0510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12" y="2825318"/>
            <a:ext cx="6650976" cy="30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35EF7-2A36-42EB-9AA0-59C87B77E53C}"/>
              </a:ext>
            </a:extLst>
          </p:cNvPr>
          <p:cNvSpPr txBox="1"/>
          <p:nvPr/>
        </p:nvSpPr>
        <p:spPr>
          <a:xfrm>
            <a:off x="2989923" y="2446955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77F7-EB2A-43BD-A771-2B3333B751CD}"/>
              </a:ext>
            </a:extLst>
          </p:cNvPr>
          <p:cNvSpPr txBox="1"/>
          <p:nvPr/>
        </p:nvSpPr>
        <p:spPr>
          <a:xfrm>
            <a:off x="4403086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A8E78-7AE9-4B82-B007-A06F79FC1B74}"/>
              </a:ext>
            </a:extLst>
          </p:cNvPr>
          <p:cNvSpPr txBox="1"/>
          <p:nvPr/>
        </p:nvSpPr>
        <p:spPr>
          <a:xfrm>
            <a:off x="5824932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819CF-83FE-444B-BF21-4E5DD2FD2D7C}"/>
              </a:ext>
            </a:extLst>
          </p:cNvPr>
          <p:cNvSpPr txBox="1"/>
          <p:nvPr/>
        </p:nvSpPr>
        <p:spPr>
          <a:xfrm>
            <a:off x="7280096" y="2426242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1836C-46E2-4F63-B833-A6BC1C0F14D8}"/>
              </a:ext>
            </a:extLst>
          </p:cNvPr>
          <p:cNvSpPr txBox="1"/>
          <p:nvPr/>
        </p:nvSpPr>
        <p:spPr>
          <a:xfrm>
            <a:off x="8701942" y="242780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51A0F-AA1E-4AD9-997A-5BE520264D64}"/>
              </a:ext>
            </a:extLst>
          </p:cNvPr>
          <p:cNvSpPr txBox="1"/>
          <p:nvPr/>
        </p:nvSpPr>
        <p:spPr>
          <a:xfrm>
            <a:off x="11313507" y="64997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8287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5595-79C4-46A1-B8A1-3D36E8D2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Formally - Vanishing or exploding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0383-9ED3-4249-98AD-E6B3A239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A77B-3F40-4083-90ED-A913602E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5" y="1597659"/>
            <a:ext cx="6892709" cy="5258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C7500-F580-4550-8338-7F5DB34C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64" y="2451887"/>
            <a:ext cx="6074195" cy="2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4B4B-C333-4B8C-BA1F-B80C887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  (LSTM)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9AA6B5-6EF0-4B94-848C-AAB23102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184338" cy="4351338"/>
          </a:xfrm>
        </p:spPr>
        <p:txBody>
          <a:bodyPr>
            <a:normAutofit/>
          </a:bodyPr>
          <a:lstStyle/>
          <a:p>
            <a:r>
              <a:rPr lang="en-US" sz="2600" dirty="0"/>
              <a:t>Gate: Optionally let information through</a:t>
            </a:r>
          </a:p>
          <a:p>
            <a:r>
              <a:rPr lang="en-US" sz="2600" dirty="0"/>
              <a:t>Cell state: long term memory</a:t>
            </a:r>
          </a:p>
          <a:p>
            <a:r>
              <a:rPr lang="en-US" sz="2600" dirty="0"/>
              <a:t>Forget gate: determine what old information to forget</a:t>
            </a:r>
          </a:p>
          <a:p>
            <a:r>
              <a:rPr lang="en-US" sz="2600" dirty="0"/>
              <a:t>Input gate: determine what new information to store</a:t>
            </a:r>
          </a:p>
          <a:p>
            <a:r>
              <a:rPr lang="en-US" sz="2600" dirty="0"/>
              <a:t>Output gate: decide what to output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https://deeplearning4j.org/lstm.html</a:t>
            </a:r>
            <a:r>
              <a:rPr lang="en-US" sz="2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3BA9F-DB2B-CD4E-B795-49E38A69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0" y="1690688"/>
            <a:ext cx="5052808" cy="497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A830E-D219-994A-A055-FEAF435863BB}"/>
              </a:ext>
            </a:extLst>
          </p:cNvPr>
          <p:cNvSpPr txBox="1"/>
          <p:nvPr/>
        </p:nvSpPr>
        <p:spPr>
          <a:xfrm>
            <a:off x="0" y="6510382"/>
            <a:ext cx="19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Goodfellow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21203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A LSTM neural network.">
            <a:extLst>
              <a:ext uri="{FF2B5EF4-FFF2-40B4-BE49-F238E27FC236}">
                <a16:creationId xmlns:a16="http://schemas.microsoft.com/office/drawing/2014/main" id="{D2D38EF6-C6D8-4020-8004-C491918F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4" y="3746115"/>
            <a:ext cx="7456013" cy="280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782</Words>
  <Application>Microsoft Macintosh PowerPoint</Application>
  <PresentationFormat>Widescreen</PresentationFormat>
  <Paragraphs>172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 Unicode MS</vt:lpstr>
      <vt:lpstr>-apple-system</vt:lpstr>
      <vt:lpstr>Arial</vt:lpstr>
      <vt:lpstr>Arial</vt:lpstr>
      <vt:lpstr>Calibri</vt:lpstr>
      <vt:lpstr>Calibri Light</vt:lpstr>
      <vt:lpstr>Cambria Math</vt:lpstr>
      <vt:lpstr>Helvetica</vt:lpstr>
      <vt:lpstr>Office Theme</vt:lpstr>
      <vt:lpstr>Introduction to RNN</vt:lpstr>
      <vt:lpstr>Outline</vt:lpstr>
      <vt:lpstr>RNN</vt:lpstr>
      <vt:lpstr>Recurrent Neural Networks</vt:lpstr>
      <vt:lpstr>Recurrent Neural Networks</vt:lpstr>
      <vt:lpstr>Back-propagation Through Time (BPTT)</vt:lpstr>
      <vt:lpstr>Formally - Vanishing or exploding gradient problem</vt:lpstr>
      <vt:lpstr>Long Short Term Memory networks  (LSTM)</vt:lpstr>
      <vt:lpstr>LSTM</vt:lpstr>
      <vt:lpstr>Cell State – Long-term memory</vt:lpstr>
      <vt:lpstr>Forget Gate, Input Gate</vt:lpstr>
      <vt:lpstr>Update Cell State based on Input, Forget Gates</vt:lpstr>
      <vt:lpstr>Output Gate - What to Output</vt:lpstr>
      <vt:lpstr>Gated Recurrent Unit (GRU)</vt:lpstr>
      <vt:lpstr>Applications</vt:lpstr>
      <vt:lpstr>Sequences with RNNs</vt:lpstr>
      <vt:lpstr>Sentiment Analysis</vt:lpstr>
      <vt:lpstr>RNN Language Model</vt:lpstr>
      <vt:lpstr>Sequences with RNNs</vt:lpstr>
      <vt:lpstr>Sequence Tagging</vt:lpstr>
      <vt:lpstr>Sequences to Sequences</vt:lpstr>
      <vt:lpstr>Sequence to Sequence (aka Encoder-Decoder)</vt:lpstr>
      <vt:lpstr>Sequence to Sequence with Attention</vt:lpstr>
      <vt:lpstr>Conversational Model</vt:lpstr>
      <vt:lpstr>Sequences</vt:lpstr>
      <vt:lpstr>Image Caption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Po-Sen Huang</dc:creator>
  <cp:lastModifiedBy>Giovanni Marchetti</cp:lastModifiedBy>
  <cp:revision>10</cp:revision>
  <dcterms:created xsi:type="dcterms:W3CDTF">2017-10-08T04:56:41Z</dcterms:created>
  <dcterms:modified xsi:type="dcterms:W3CDTF">2018-09-15T15:02:43Z</dcterms:modified>
</cp:coreProperties>
</file>